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1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9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0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2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9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6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4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0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49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1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8" r:id="rId2"/>
    <p:sldLayoutId id="2147483747" r:id="rId3"/>
    <p:sldLayoutId id="2147483746" r:id="rId4"/>
    <p:sldLayoutId id="2147483745" r:id="rId5"/>
    <p:sldLayoutId id="2147483744" r:id="rId6"/>
    <p:sldLayoutId id="2147483743" r:id="rId7"/>
    <p:sldLayoutId id="2147483742" r:id="rId8"/>
    <p:sldLayoutId id="2147483741" r:id="rId9"/>
    <p:sldLayoutId id="2147483740" r:id="rId10"/>
    <p:sldLayoutId id="21474837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124A6-88A1-4CFD-917D-529105002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09" y="1823185"/>
            <a:ext cx="4080351" cy="1667214"/>
          </a:xfrm>
        </p:spPr>
        <p:txBody>
          <a:bodyPr>
            <a:normAutofit/>
          </a:bodyPr>
          <a:lstStyle/>
          <a:p>
            <a:r>
              <a:rPr lang="sr-Latn-RS" sz="5200" i="1" dirty="0">
                <a:solidFill>
                  <a:srgbClr val="FFFFFF"/>
                </a:solidFill>
                <a:cs typeface="Calibri Light"/>
              </a:rPr>
              <a:t>Web programiranje</a:t>
            </a:r>
            <a:endParaRPr lang="sr-Latn-RS" sz="5200" i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F56AA-F824-4CD0-A5DA-2868B2367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40" y="5205792"/>
            <a:ext cx="3659246" cy="130708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sr-Latn-RS" sz="1800" dirty="0">
                <a:solidFill>
                  <a:srgbClr val="FFFFFF"/>
                </a:solidFill>
                <a:cs typeface="Calibri"/>
              </a:rPr>
              <a:t>Radila:</a:t>
            </a:r>
          </a:p>
          <a:p>
            <a:r>
              <a:rPr lang="sr-Latn-RS" sz="1800" dirty="0">
                <a:solidFill>
                  <a:srgbClr val="FFFFFF"/>
                </a:solidFill>
                <a:cs typeface="Calibri"/>
              </a:rPr>
              <a:t>Teodora </a:t>
            </a:r>
            <a:r>
              <a:rPr lang="sr-Latn-RS" sz="1800" dirty="0" err="1">
                <a:solidFill>
                  <a:srgbClr val="FFFFFF"/>
                </a:solidFill>
                <a:cs typeface="Calibri"/>
              </a:rPr>
              <a:t>Šakotić</a:t>
            </a:r>
            <a:r>
              <a:rPr lang="sr-Latn-RS" sz="1800" dirty="0">
                <a:solidFill>
                  <a:srgbClr val="FFFFFF"/>
                </a:solidFill>
                <a:cs typeface="Calibri"/>
              </a:rPr>
              <a:t> 270097</a:t>
            </a:r>
          </a:p>
          <a:p>
            <a:r>
              <a:rPr lang="sr-Latn-RS" sz="1800" dirty="0">
                <a:solidFill>
                  <a:srgbClr val="FFFFFF"/>
                </a:solidFill>
                <a:cs typeface="Calibri"/>
              </a:rPr>
              <a:t>Profesor:</a:t>
            </a:r>
          </a:p>
          <a:p>
            <a:r>
              <a:rPr lang="sr-Latn-RS" sz="1800" dirty="0">
                <a:solidFill>
                  <a:srgbClr val="FFFFFF"/>
                </a:solidFill>
                <a:cs typeface="Calibri"/>
              </a:rPr>
              <a:t>Đorđe </a:t>
            </a:r>
            <a:r>
              <a:rPr lang="sr-Latn-RS" sz="1800" dirty="0" err="1">
                <a:solidFill>
                  <a:srgbClr val="FFFFFF"/>
                </a:solidFill>
                <a:cs typeface="Calibri"/>
              </a:rPr>
              <a:t>obradović</a:t>
            </a:r>
          </a:p>
          <a:p>
            <a:endParaRPr lang="sr-Latn-RS" sz="18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AC444B-3B54-4A0E-8FF9-662F27492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33" b="4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2EE6174-A73C-4BD5-8794-50E1E3DE0ECD}"/>
              </a:ext>
            </a:extLst>
          </p:cNvPr>
          <p:cNvSpPr txBox="1">
            <a:spLocks/>
          </p:cNvSpPr>
          <p:nvPr/>
        </p:nvSpPr>
        <p:spPr>
          <a:xfrm>
            <a:off x="3295190" y="186117"/>
            <a:ext cx="1239896" cy="6117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1800" dirty="0">
                <a:solidFill>
                  <a:srgbClr val="FFFFFF"/>
                </a:solidFill>
                <a:cs typeface="Calibri"/>
              </a:rPr>
              <a:t>Datum:</a:t>
            </a:r>
          </a:p>
          <a:p>
            <a:r>
              <a:rPr lang="sr-Latn-RS" sz="1800" dirty="0">
                <a:solidFill>
                  <a:srgbClr val="FFFFFF"/>
                </a:solidFill>
                <a:cs typeface="Calibri"/>
              </a:rPr>
              <a:t>05.07.2018.</a:t>
            </a:r>
          </a:p>
          <a:p>
            <a:endParaRPr lang="sr-Latn-RS" sz="18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5B713BD-A8C0-40AA-B563-0E89A08E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4" y="190499"/>
            <a:ext cx="2371725" cy="76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8073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F54A-2C61-47EC-855B-DF0774F4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16" y="786383"/>
            <a:ext cx="3841417" cy="2093975"/>
          </a:xfrm>
        </p:spPr>
        <p:txBody>
          <a:bodyPr>
            <a:normAutofit/>
          </a:bodyPr>
          <a:lstStyle/>
          <a:p>
            <a:r>
              <a:rPr lang="sr-Latn-RS" sz="4000" i="1" dirty="0">
                <a:ea typeface="+mj-lt"/>
                <a:cs typeface="+mj-lt"/>
              </a:rPr>
              <a:t>Početna stranica:</a:t>
            </a:r>
            <a:endParaRPr lang="sr-Latn-RS" sz="4000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F30E7A3B-A620-470D-8675-B6CE6213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4" y="190499"/>
            <a:ext cx="2371725" cy="76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6" descr="Slika na kojoj se nalazi snimak ekrana&#10;&#10;Opis je generisan sa veoma visokim stepenom pouzdanosti">
            <a:extLst>
              <a:ext uri="{FF2B5EF4-FFF2-40B4-BE49-F238E27FC236}">
                <a16:creationId xmlns:a16="http://schemas.microsoft.com/office/drawing/2014/main" id="{E1488B5B-D6A7-4C7E-B2C3-8C4AC252E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84" b="4204"/>
          <a:stretch/>
        </p:blipFill>
        <p:spPr>
          <a:xfrm>
            <a:off x="5458984" y="1792831"/>
            <a:ext cx="5858153" cy="31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5205-663A-41F2-941B-EA78D3BC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r-Latn-RS" sz="5500" i="1" dirty="0">
                <a:solidFill>
                  <a:schemeClr val="bg1"/>
                </a:solidFill>
                <a:cs typeface="Calibri Light"/>
              </a:rPr>
              <a:t>Opis:</a:t>
            </a:r>
            <a:endParaRPr lang="sr-Latn-RS" sz="5500" dirty="0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06160-71E0-43C1-973F-ABCE31696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359" y="1108074"/>
            <a:ext cx="5928344" cy="5294757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tx1"/>
                </a:solidFill>
                <a:ea typeface="+mn-lt"/>
                <a:cs typeface="+mn-lt"/>
              </a:rPr>
              <a:t>Na osnovu početne stranice zaključujemo da se radi o aplikaciji za prodaju proizvoda.</a:t>
            </a:r>
            <a:endParaRPr lang="sr-Latn-RS">
              <a:cs typeface="Calibri" panose="020F0502020204030204"/>
            </a:endParaRPr>
          </a:p>
          <a:p>
            <a:pPr algn="just">
              <a:buFont typeface="Wingdings" panose="020F0502020204030204" pitchFamily="34" charset="0"/>
              <a:buChar char="Ø"/>
            </a:pPr>
            <a:endParaRPr lang="sr-Latn-RS" dirty="0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tx1"/>
                </a:solidFill>
                <a:ea typeface="+mn-lt"/>
                <a:cs typeface="+mn-lt"/>
              </a:rPr>
              <a:t>Moguće je uneti novi proizvod, ukloniti ga ili ga izmeniti.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Font typeface="Wingdings" panose="020F0502020204030204" pitchFamily="34" charset="0"/>
              <a:buChar char="Ø"/>
            </a:pPr>
            <a:endParaRPr lang="sr-Latn-RS" dirty="0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tx1"/>
                </a:solidFill>
                <a:ea typeface="+mn-lt"/>
                <a:cs typeface="+mn-lt"/>
              </a:rPr>
              <a:t>Takođe moguća je registracija korisnika kao i njegova prijava.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Font typeface="Wingdings" panose="020F0502020204030204" pitchFamily="34" charset="0"/>
              <a:buChar char="Ø"/>
            </a:pPr>
            <a:endParaRPr lang="sr-Latn-RS" dirty="0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tx1"/>
                </a:solidFill>
                <a:ea typeface="+mn-lt"/>
                <a:cs typeface="+mn-lt"/>
              </a:rPr>
              <a:t>Korisnik može da izmeni svoj nalog.</a:t>
            </a:r>
            <a:endParaRPr lang="sr-Latn-RS" dirty="0">
              <a:solidFill>
                <a:schemeClr val="tx1"/>
              </a:solidFill>
              <a:cs typeface="Calibri" panose="020F0502020204030204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EBCBC43-9461-447E-9788-7524F3FE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4" y="190499"/>
            <a:ext cx="2371725" cy="76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5727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2B2C-9F70-41FD-8E25-A72CD319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sz="5500" i="1" dirty="0" err="1">
                <a:ea typeface="+mj-lt"/>
                <a:cs typeface="+mj-lt"/>
              </a:rPr>
              <a:t>Navbar</a:t>
            </a:r>
            <a:r>
              <a:rPr lang="sr-Latn-RS" sz="5500" i="1" dirty="0">
                <a:ea typeface="+mj-lt"/>
                <a:cs typeface="+mj-lt"/>
              </a:rPr>
              <a:t>:</a:t>
            </a:r>
            <a:endParaRPr lang="sr-Latn-RS" sz="55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AA720-998F-4CCD-ACF3-2CA4895DF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1250949"/>
            <a:ext cx="5928344" cy="5294757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tx1"/>
                </a:solidFill>
                <a:ea typeface="+mn-lt"/>
                <a:cs typeface="+mn-lt"/>
              </a:rPr>
              <a:t>Kao što smo napomenuli, možemo videti proizvode i dodati ih.</a:t>
            </a:r>
            <a:endParaRPr lang="sr-Latn-RS"/>
          </a:p>
          <a:p>
            <a:pPr algn="just">
              <a:buFont typeface="Wingdings" panose="020F0502020204030204" pitchFamily="34" charset="0"/>
              <a:buChar char="Ø"/>
            </a:pPr>
            <a:endParaRPr lang="sr-Latn-RS" dirty="0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tx1"/>
                </a:solidFill>
                <a:ea typeface="+mn-lt"/>
                <a:cs typeface="+mn-lt"/>
              </a:rPr>
              <a:t>Kategorije se odnose na vrstu proizvoda kojoj pripada.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Font typeface="Wingdings" panose="020F0502020204030204" pitchFamily="34" charset="0"/>
              <a:buChar char="Ø"/>
            </a:pPr>
            <a:endParaRPr lang="sr-Latn-RS" dirty="0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tx1"/>
                </a:solidFill>
                <a:ea typeface="+mn-lt"/>
                <a:cs typeface="+mn-lt"/>
              </a:rPr>
              <a:t> Sortiranje se radi zbog lakšeg pregleda.</a:t>
            </a:r>
          </a:p>
          <a:p>
            <a:pPr algn="just">
              <a:buFont typeface="Wingdings" panose="020F0502020204030204" pitchFamily="34" charset="0"/>
              <a:buChar char="Ø"/>
            </a:pPr>
            <a:endParaRPr lang="sr-Latn-RS" dirty="0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tx1"/>
                </a:solidFill>
                <a:ea typeface="+mn-lt"/>
                <a:cs typeface="+mn-lt"/>
              </a:rPr>
              <a:t>Pretraživač takođe služi zbog lakšeg pregleda.</a:t>
            </a:r>
          </a:p>
          <a:p>
            <a:pPr algn="just">
              <a:buFont typeface="Wingdings" panose="020F0502020204030204" pitchFamily="34" charset="0"/>
              <a:buChar char="Ø"/>
            </a:pPr>
            <a:endParaRPr lang="sr-Latn-RS" dirty="0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tx1"/>
                </a:solidFill>
                <a:ea typeface="+mn-lt"/>
                <a:cs typeface="+mn-lt"/>
              </a:rPr>
              <a:t>Registraciju i prijavu ćemo prikazati.</a:t>
            </a:r>
            <a:endParaRPr lang="sr-Latn-R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Picture 4" descr="Slika na kojoj se nalazi snimak ekrana&#10;&#10;Opis je generisan sa veoma visokim stepenom pouzdanosti">
            <a:extLst>
              <a:ext uri="{FF2B5EF4-FFF2-40B4-BE49-F238E27FC236}">
                <a16:creationId xmlns:a16="http://schemas.microsoft.com/office/drawing/2014/main" id="{BB4A3827-66E2-4FD8-900E-07759D77C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4" r="1071" b="83333"/>
          <a:stretch/>
        </p:blipFill>
        <p:spPr>
          <a:xfrm>
            <a:off x="2005" y="502"/>
            <a:ext cx="12047512" cy="6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D3CD-37A2-42F2-977C-A14CB558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6" y="767333"/>
            <a:ext cx="3784267" cy="2074925"/>
          </a:xfrm>
        </p:spPr>
        <p:txBody>
          <a:bodyPr>
            <a:normAutofit/>
          </a:bodyPr>
          <a:lstStyle/>
          <a:p>
            <a:pPr algn="ctr"/>
            <a:r>
              <a:rPr lang="sr-Latn-RS" sz="5500" i="1" dirty="0">
                <a:cs typeface="Calibri Light"/>
              </a:rPr>
              <a:t>Registracija:</a:t>
            </a:r>
            <a:endParaRPr lang="sr-Latn-RS" sz="5500" dirty="0">
              <a:cs typeface="Calibri Light" panose="020F0302020204030204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19F0537-14E2-4DAB-9893-56B0AD287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10" t="16817" r="35025" b="4805"/>
          <a:stretch/>
        </p:blipFill>
        <p:spPr>
          <a:xfrm>
            <a:off x="5809906" y="-1879"/>
            <a:ext cx="4853609" cy="687486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2C1DC-16B6-4549-93C7-CA744091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2834" y="3043050"/>
            <a:ext cx="3758198" cy="33953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bg1"/>
                </a:solidFill>
                <a:ea typeface="+mn-lt"/>
                <a:cs typeface="+mn-lt"/>
              </a:rPr>
              <a:t>Registracija pravi Vaš nalog na </a:t>
            </a:r>
            <a:r>
              <a:rPr lang="sr-Latn-RS" dirty="0" err="1">
                <a:solidFill>
                  <a:schemeClr val="bg1"/>
                </a:solidFill>
                <a:ea typeface="+mn-lt"/>
                <a:cs typeface="+mn-lt"/>
              </a:rPr>
              <a:t>online</a:t>
            </a:r>
            <a:r>
              <a:rPr lang="sr-Latn-RS" dirty="0">
                <a:solidFill>
                  <a:schemeClr val="bg1"/>
                </a:solidFill>
                <a:ea typeface="+mn-lt"/>
                <a:cs typeface="+mn-lt"/>
              </a:rPr>
              <a:t> aplikaciji.</a:t>
            </a:r>
            <a:endParaRPr lang="sr-Latn-RS"/>
          </a:p>
          <a:p>
            <a:pPr marL="285750" indent="-285750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bg1"/>
                </a:solidFill>
                <a:ea typeface="+mn-lt"/>
                <a:cs typeface="+mn-lt"/>
              </a:rPr>
              <a:t>Mogućnost praćenja "Tea </a:t>
            </a:r>
            <a:r>
              <a:rPr lang="sr-Latn-RS" dirty="0" err="1">
                <a:solidFill>
                  <a:schemeClr val="bg1"/>
                </a:solidFill>
                <a:ea typeface="+mn-lt"/>
                <a:cs typeface="+mn-lt"/>
              </a:rPr>
              <a:t>Shop</a:t>
            </a:r>
            <a:r>
              <a:rPr lang="sr-Latn-RS" dirty="0">
                <a:solidFill>
                  <a:schemeClr val="bg1"/>
                </a:solidFill>
                <a:ea typeface="+mn-lt"/>
                <a:cs typeface="+mn-lt"/>
              </a:rPr>
              <a:t>"-a preko društvenih mreža (naravno, samo imaginarno).</a:t>
            </a:r>
          </a:p>
          <a:p>
            <a:pPr marL="285750" indent="-285750">
              <a:buFont typeface="Wingdings" panose="020F0502020204030204" pitchFamily="34" charset="0"/>
              <a:buChar char="Ø"/>
            </a:pPr>
            <a:r>
              <a:rPr lang="sr-Latn-RS" dirty="0">
                <a:solidFill>
                  <a:schemeClr val="bg1"/>
                </a:solidFill>
                <a:ea typeface="+mn-lt"/>
                <a:cs typeface="+mn-lt"/>
              </a:rPr>
              <a:t>U slučaju netačne </a:t>
            </a:r>
            <a:r>
              <a:rPr lang="sr-Latn-RS" dirty="0" err="1">
                <a:solidFill>
                  <a:schemeClr val="bg1"/>
                </a:solidFill>
                <a:ea typeface="+mn-lt"/>
                <a:cs typeface="+mn-lt"/>
              </a:rPr>
              <a:t>ponovljenje</a:t>
            </a:r>
            <a:r>
              <a:rPr lang="sr-Latn-RS" dirty="0">
                <a:solidFill>
                  <a:schemeClr val="bg1"/>
                </a:solidFill>
                <a:ea typeface="+mn-lt"/>
                <a:cs typeface="+mn-lt"/>
              </a:rPr>
              <a:t> lozinke ili već postojećeg korisničkog imena, ispisuje se poruka o grešci.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95F27DB-80D0-41EC-BF51-C39FF46C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4" y="190499"/>
            <a:ext cx="2371725" cy="76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90523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4FB5-2B15-492A-A074-9A352BA3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i="1" dirty="0" err="1">
                <a:ea typeface="+mj-lt"/>
                <a:cs typeface="+mj-lt"/>
              </a:rPr>
              <a:t>Prijava</a:t>
            </a:r>
            <a:r>
              <a:rPr lang="en-US" sz="5500" i="1" dirty="0">
                <a:ea typeface="+mj-lt"/>
                <a:cs typeface="+mj-lt"/>
              </a:rPr>
              <a:t>:</a:t>
            </a:r>
            <a:endParaRPr lang="sr-Latn-RS" sz="5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D7F01-A525-469C-95FE-CFD035387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39" y="3073129"/>
            <a:ext cx="3978777" cy="369616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85750">
              <a:buFont typeface="Wingdings" panose="020F0502020204030204" pitchFamily="34" charset="0"/>
              <a:buChar char="v"/>
            </a:pPr>
            <a:r>
              <a:rPr lang="sr-Latn-RS" dirty="0">
                <a:cs typeface="Calibri" panose="020F0502020204030204"/>
              </a:rPr>
              <a:t>Prijava služi da bi koristili nalog koji ste prethodno registrovali.</a:t>
            </a:r>
            <a:endParaRPr lang="sr-Latn-RS">
              <a:cs typeface="Calibri" panose="020F0502020204030204"/>
            </a:endParaRPr>
          </a:p>
          <a:p>
            <a:pPr marL="285750" indent="-285750">
              <a:buFont typeface="Wingdings" panose="020F0502020204030204" pitchFamily="34" charset="0"/>
              <a:buChar char="v"/>
            </a:pPr>
            <a:r>
              <a:rPr lang="sr-Latn-RS" dirty="0">
                <a:solidFill>
                  <a:schemeClr val="bg1"/>
                </a:solidFill>
                <a:cs typeface="Calibri" panose="020F0502020204030204"/>
              </a:rPr>
              <a:t>Mogućnost pamćenja korisničkog imena i lozinke.</a:t>
            </a:r>
          </a:p>
          <a:p>
            <a:pPr marL="285750" indent="-285750">
              <a:buFont typeface="Wingdings" panose="020F0502020204030204" pitchFamily="34" charset="0"/>
              <a:buChar char="v"/>
            </a:pPr>
            <a:r>
              <a:rPr lang="sr-Latn-RS" dirty="0">
                <a:solidFill>
                  <a:schemeClr val="bg1"/>
                </a:solidFill>
                <a:cs typeface="Calibri" panose="020F0502020204030204"/>
              </a:rPr>
              <a:t>Priložena kratka </a:t>
            </a:r>
            <a:r>
              <a:rPr lang="sr-Latn-RS" dirty="0" err="1">
                <a:solidFill>
                  <a:schemeClr val="bg1"/>
                </a:solidFill>
                <a:cs typeface="Calibri" panose="020F0502020204030204"/>
              </a:rPr>
              <a:t>youtube</a:t>
            </a:r>
            <a:r>
              <a:rPr lang="sr-Latn-RS" dirty="0">
                <a:solidFill>
                  <a:schemeClr val="bg1"/>
                </a:solidFill>
                <a:cs typeface="Calibri" panose="020F0502020204030204"/>
              </a:rPr>
              <a:t> reklama o proizvodima koji se prodaju.</a:t>
            </a:r>
          </a:p>
          <a:p>
            <a:pPr marL="285750" indent="-285750">
              <a:buFont typeface="Wingdings" panose="020F0502020204030204" pitchFamily="34" charset="0"/>
              <a:buChar char="v"/>
            </a:pPr>
            <a:r>
              <a:rPr lang="sr-Latn-RS" dirty="0">
                <a:solidFill>
                  <a:schemeClr val="bg1"/>
                </a:solidFill>
                <a:cs typeface="Calibri" panose="020F0502020204030204"/>
              </a:rPr>
              <a:t>Mogućnost praćenja "Tea </a:t>
            </a:r>
            <a:r>
              <a:rPr lang="sr-Latn-RS" dirty="0" err="1">
                <a:solidFill>
                  <a:schemeClr val="bg1"/>
                </a:solidFill>
                <a:cs typeface="Calibri" panose="020F0502020204030204"/>
              </a:rPr>
              <a:t>Shop</a:t>
            </a:r>
            <a:r>
              <a:rPr lang="sr-Latn-RS" dirty="0">
                <a:solidFill>
                  <a:schemeClr val="bg1"/>
                </a:solidFill>
                <a:cs typeface="Calibri" panose="020F0502020204030204"/>
              </a:rPr>
              <a:t>"-a preko društvenih mreža (naravno, samo imaginarno).</a:t>
            </a:r>
          </a:p>
          <a:p>
            <a:pPr marL="285750" indent="-285750">
              <a:buFont typeface="Wingdings" panose="020F0502020204030204" pitchFamily="34" charset="0"/>
              <a:buChar char="v"/>
            </a:pPr>
            <a:r>
              <a:rPr lang="sr-Latn-RS" dirty="0">
                <a:solidFill>
                  <a:schemeClr val="bg1"/>
                </a:solidFill>
                <a:cs typeface="Calibri" panose="020F0502020204030204"/>
              </a:rPr>
              <a:t>U slučaju netačne lozinke ili korisničkog imena, ispisuje se poruka o grešci.</a:t>
            </a:r>
          </a:p>
          <a:p>
            <a:pPr marL="285750" indent="-285750">
              <a:buFont typeface="Wingdings" panose="020F0502020204030204" pitchFamily="34" charset="0"/>
              <a:buChar char="v"/>
            </a:pPr>
            <a:endParaRPr lang="sr-Latn-RS" dirty="0">
              <a:cs typeface="Calibri" panose="020F0502020204030204"/>
            </a:endParaRPr>
          </a:p>
          <a:p>
            <a:pPr marL="285750" indent="-285750">
              <a:buFont typeface="Wingdings" panose="020F0502020204030204" pitchFamily="34" charset="0"/>
              <a:buChar char="v"/>
            </a:pPr>
            <a:endParaRPr lang="sr-Latn-RS" dirty="0">
              <a:cs typeface="Calibri" panose="020F0502020204030204"/>
            </a:endParaRPr>
          </a:p>
          <a:p>
            <a:pPr marL="285750" indent="-285750">
              <a:buFont typeface="Wingdings" panose="020F0502020204030204" pitchFamily="34" charset="0"/>
              <a:buChar char="v"/>
            </a:pPr>
            <a:endParaRPr lang="sr-Latn-RS" dirty="0">
              <a:cs typeface="Calibri" panose="020F0502020204030204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63A6C17-318B-4E5C-B8E8-5F724D3C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4" y="190499"/>
            <a:ext cx="2371725" cy="76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E277DF2-9B77-48E8-8F6D-E79F17149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255" t="16817" r="39594" b="13213"/>
          <a:stretch/>
        </p:blipFill>
        <p:spPr>
          <a:xfrm>
            <a:off x="6311222" y="-1879"/>
            <a:ext cx="3680254" cy="68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3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C0FF-B13D-4F00-B5D7-956306AC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r-Latn-RS" sz="4500" i="1" dirty="0">
                <a:solidFill>
                  <a:schemeClr val="bg1"/>
                </a:solidFill>
                <a:cs typeface="Calibri Light"/>
              </a:rPr>
              <a:t>Dijagram baze podataka:</a:t>
            </a:r>
            <a:endParaRPr lang="sr-Latn-RS" sz="4500" dirty="0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7" name="Picture 7" descr="Slika na kojoj se nalazi tekst, mapa, zatvoreni prostor&#10;&#10;Opis je generisan sa veoma visokim stepenom pouzdanosti">
            <a:extLst>
              <a:ext uri="{FF2B5EF4-FFF2-40B4-BE49-F238E27FC236}">
                <a16:creationId xmlns:a16="http://schemas.microsoft.com/office/drawing/2014/main" id="{889328AC-88DA-4E45-B420-373F9E700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932" y="787663"/>
            <a:ext cx="6537659" cy="472339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086D4-AA92-430F-B2D6-70ED82C5A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20F0502020204030204" pitchFamily="34" charset="0"/>
              <a:buChar char="v"/>
            </a:pPr>
            <a:endParaRPr lang="sr-Latn-RS" dirty="0">
              <a:cs typeface="Calibri" panose="020F0502020204030204"/>
            </a:endParaRPr>
          </a:p>
          <a:p>
            <a:pPr marL="285750" indent="-285750">
              <a:buFont typeface="Wingdings" panose="020F0502020204030204" pitchFamily="34" charset="0"/>
              <a:buChar char="Ø"/>
            </a:pPr>
            <a:r>
              <a:rPr lang="sr-Latn-RS" dirty="0">
                <a:cs typeface="Calibri" panose="020F0502020204030204"/>
              </a:rPr>
              <a:t>Neophodna je konekcija sa bazom podataka.</a:t>
            </a:r>
            <a:endParaRPr lang="sr-Latn-RS">
              <a:cs typeface="Calibri"/>
            </a:endParaRPr>
          </a:p>
          <a:p>
            <a:pPr marL="285750" indent="-285750">
              <a:buFont typeface="Wingdings" panose="020F0502020204030204" pitchFamily="34" charset="0"/>
              <a:buChar char="v"/>
            </a:pPr>
            <a:endParaRPr lang="sr-Latn-RS" dirty="0">
              <a:cs typeface="Calibri" panose="020F0502020204030204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1AA0441-E721-4FED-8466-C35E96D8E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4" y="190499"/>
            <a:ext cx="2371725" cy="76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1901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7192-B776-4DA1-B857-D03CEEF4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5500" i="1" dirty="0">
                <a:cs typeface="Calibri Light"/>
              </a:rPr>
              <a:t>Zaključak: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E3D1E-C6A3-4F4A-A846-0EC86F8B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Ø"/>
            </a:pPr>
            <a:r>
              <a:rPr lang="sr-Latn-RS" dirty="0">
                <a:cs typeface="Calibri" panose="020F0502020204030204"/>
              </a:rPr>
              <a:t>Aplikacija se bavi prodajom proizvoda.</a:t>
            </a:r>
            <a:endParaRPr lang="sr-Latn-RS"/>
          </a:p>
          <a:p>
            <a:pPr>
              <a:buFont typeface="Wingdings" panose="020F0502020204030204" pitchFamily="34" charset="0"/>
              <a:buChar char="Ø"/>
            </a:pPr>
            <a:endParaRPr lang="sr-Latn-RS" dirty="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r>
              <a:rPr lang="sr-Latn-RS" dirty="0">
                <a:cs typeface="Calibri" panose="020F0502020204030204"/>
              </a:rPr>
              <a:t>Za izradu aplikacije neophodno je imati: kontrolor, </a:t>
            </a:r>
            <a:r>
              <a:rPr lang="sr-Latn-RS" dirty="0" err="1">
                <a:cs typeface="Calibri" panose="020F0502020204030204"/>
              </a:rPr>
              <a:t>rest</a:t>
            </a:r>
            <a:r>
              <a:rPr lang="sr-Latn-RS" dirty="0">
                <a:cs typeface="Calibri" panose="020F0502020204030204"/>
              </a:rPr>
              <a:t> </a:t>
            </a:r>
            <a:r>
              <a:rPr lang="sr-Latn-RS" dirty="0" err="1">
                <a:cs typeface="Calibri" panose="020F0502020204030204"/>
              </a:rPr>
              <a:t>servirse</a:t>
            </a:r>
            <a:r>
              <a:rPr lang="sr-Latn-RS" dirty="0">
                <a:cs typeface="Calibri" panose="020F0502020204030204"/>
              </a:rPr>
              <a:t>, </a:t>
            </a:r>
            <a:r>
              <a:rPr lang="sr-Latn-RS" dirty="0" err="1">
                <a:cs typeface="Calibri" panose="020F0502020204030204"/>
              </a:rPr>
              <a:t>html</a:t>
            </a:r>
            <a:r>
              <a:rPr lang="sr-Latn-RS" dirty="0">
                <a:cs typeface="Calibri" panose="020F0502020204030204"/>
              </a:rPr>
              <a:t> stranice, bazu podataka.</a:t>
            </a:r>
          </a:p>
          <a:p>
            <a:pPr>
              <a:buFont typeface="Wingdings" panose="020F0502020204030204" pitchFamily="34" charset="0"/>
              <a:buChar char="Ø"/>
            </a:pPr>
            <a:endParaRPr lang="sr-Latn-RS" dirty="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r>
              <a:rPr lang="sr-Latn-RS" dirty="0">
                <a:cs typeface="Calibri" panose="020F0502020204030204"/>
              </a:rPr>
              <a:t>Moguće je raditi izmene i dodavanje na </a:t>
            </a:r>
            <a:r>
              <a:rPr lang="sr-Latn-RS" dirty="0" err="1">
                <a:cs typeface="Calibri" panose="020F0502020204030204"/>
              </a:rPr>
              <a:t>korisnisku</a:t>
            </a:r>
            <a:r>
              <a:rPr lang="sr-Latn-RS" dirty="0">
                <a:cs typeface="Calibri" panose="020F0502020204030204"/>
              </a:rPr>
              <a:t> i proizvodu i brisanje.</a:t>
            </a:r>
          </a:p>
          <a:p>
            <a:pPr>
              <a:buFont typeface="Wingdings" panose="020F0502020204030204" pitchFamily="34" charset="0"/>
              <a:buChar char="Ø"/>
            </a:pPr>
            <a:endParaRPr lang="sr-Latn-RS" dirty="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r>
              <a:rPr lang="sr-Latn-RS" dirty="0">
                <a:cs typeface="Calibri" panose="020F0502020204030204"/>
              </a:rPr>
              <a:t>Omogućena lakša pretraga.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9CAC2C3-50F4-4D5B-8825-FA23EF02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" y="142874"/>
            <a:ext cx="2371725" cy="76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554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04936-F7D8-4D50-8E25-60279EDF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5691866" cy="1450757"/>
          </a:xfrm>
        </p:spPr>
        <p:txBody>
          <a:bodyPr>
            <a:noAutofit/>
          </a:bodyPr>
          <a:lstStyle/>
          <a:p>
            <a:r>
              <a:rPr lang="sr-Latn-RS" sz="5500" i="1" dirty="0">
                <a:ea typeface="+mj-lt"/>
                <a:cs typeface="+mj-lt"/>
              </a:rPr>
              <a:t>HVALA NA PAŽNJI!</a:t>
            </a:r>
            <a:r>
              <a:rPr lang="sr-Latn-RS" sz="5500" dirty="0">
                <a:ea typeface="+mj-lt"/>
                <a:cs typeface="+mj-lt"/>
              </a:rPr>
              <a:t>  </a:t>
            </a:r>
            <a:endParaRPr lang="sr-Latn-RS" sz="55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8" descr="Sastanak">
            <a:extLst>
              <a:ext uri="{FF2B5EF4-FFF2-40B4-BE49-F238E27FC236}">
                <a16:creationId xmlns:a16="http://schemas.microsoft.com/office/drawing/2014/main" id="{6E7C0ADF-83F8-409F-BC13-BEBD4E303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8252" y="769961"/>
            <a:ext cx="2249008" cy="2249008"/>
          </a:xfrm>
          <a:prstGeom prst="rect">
            <a:avLst/>
          </a:prstGeom>
        </p:spPr>
      </p:pic>
      <p:pic>
        <p:nvPicPr>
          <p:cNvPr id="6" name="Graphic 6" descr="Rukovanje">
            <a:extLst>
              <a:ext uri="{FF2B5EF4-FFF2-40B4-BE49-F238E27FC236}">
                <a16:creationId xmlns:a16="http://schemas.microsoft.com/office/drawing/2014/main" id="{450FCE8E-640F-46C3-84C1-9389BF7EF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8254" y="3567239"/>
            <a:ext cx="2249006" cy="2249006"/>
          </a:xfrm>
          <a:prstGeom prst="rect">
            <a:avLst/>
          </a:prstGeom>
        </p:spPr>
      </p:pic>
      <p:pic>
        <p:nvPicPr>
          <p:cNvPr id="4" name="Graphic 4" descr="Otvorena fascikla">
            <a:extLst>
              <a:ext uri="{FF2B5EF4-FFF2-40B4-BE49-F238E27FC236}">
                <a16:creationId xmlns:a16="http://schemas.microsoft.com/office/drawing/2014/main" id="{43E040A1-6D1F-43BC-870C-5D0636A9A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8995" y="3555320"/>
            <a:ext cx="2249006" cy="22490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Graphic 12" descr="Kesa za kupovinu">
            <a:extLst>
              <a:ext uri="{FF2B5EF4-FFF2-40B4-BE49-F238E27FC236}">
                <a16:creationId xmlns:a16="http://schemas.microsoft.com/office/drawing/2014/main" id="{8828BC7B-BF93-4E18-9F2A-E9D8347FFA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4524" y="1155533"/>
            <a:ext cx="1781175" cy="1800225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0FD6DEEA-3813-4514-B521-0C85CCD5E6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44" y="190499"/>
            <a:ext cx="2371725" cy="76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873915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324659"/>
      </a:dk2>
      <a:lt2>
        <a:srgbClr val="E4E2E8"/>
      </a:lt2>
      <a:accent1>
        <a:srgbClr val="BED587"/>
      </a:accent1>
      <a:accent2>
        <a:srgbClr val="88CC6D"/>
      </a:accent2>
      <a:accent3>
        <a:srgbClr val="87D591"/>
      </a:accent3>
      <a:accent4>
        <a:srgbClr val="6DCCA1"/>
      </a:accent4>
      <a:accent5>
        <a:srgbClr val="87D5D2"/>
      </a:accent5>
      <a:accent6>
        <a:srgbClr val="6DA8CC"/>
      </a:accent6>
      <a:hlink>
        <a:srgbClr val="4E3E74"/>
      </a:hlink>
      <a:folHlink>
        <a:srgbClr val="4C4C4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RetrospectVTI</vt:lpstr>
      <vt:lpstr>Web programiranje</vt:lpstr>
      <vt:lpstr>Početna stranica:</vt:lpstr>
      <vt:lpstr>Opis:</vt:lpstr>
      <vt:lpstr>Navbar:</vt:lpstr>
      <vt:lpstr>Registracija:</vt:lpstr>
      <vt:lpstr>Prijava:</vt:lpstr>
      <vt:lpstr>Dijagram baze podataka:</vt:lpstr>
      <vt:lpstr>Zaključak:</vt:lpstr>
      <vt:lpstr>HVALA NA PAŽNJI!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419</cp:revision>
  <dcterms:created xsi:type="dcterms:W3CDTF">2013-07-15T20:26:40Z</dcterms:created>
  <dcterms:modified xsi:type="dcterms:W3CDTF">2019-07-03T12:13:41Z</dcterms:modified>
</cp:coreProperties>
</file>